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4" r:id="rId5"/>
    <p:sldId id="259" r:id="rId6"/>
    <p:sldId id="266" r:id="rId7"/>
    <p:sldId id="260" r:id="rId8"/>
    <p:sldId id="262" r:id="rId9"/>
    <p:sldId id="261" r:id="rId10"/>
    <p:sldId id="267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61247-0AB8-1667-CEF7-B51EE4670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15D6BE-B16F-AE56-7941-DA147AB35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08DB5-64C6-646E-6D68-6A5785E0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2D2FEA-3A18-4CB0-8426-DF50DEEE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DDAE95-3E94-D64B-97C2-FA674BEF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2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E1E71-BCC1-FF7D-FD2A-3D546B0C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511FE7-B804-A7AD-8580-B6E258C08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7FBD4-AEF2-0606-1523-9E6A635A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44D2E-EB7D-40A4-5664-6E99FA70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59437-83DC-8301-6276-BEE32F21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31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67779D-1DE5-056C-CF90-3D41F4C50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C8BF88-6E03-476D-1A2C-3C39354F8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4C0F5F-42B2-6A79-6EA2-795163B1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02AE9-E207-4990-9640-0C0C94F5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30EAB-C212-C26F-4B90-FEAD7C82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1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91315-482E-220D-C35D-49C995AD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5D2FD-D079-492F-2BBA-C2D9768A9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9860C-64FF-52F4-FDD0-697E2434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5C579-BAD1-25A5-436C-43D714A1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4AFF-C70B-3167-289A-D85EBEE3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1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966D6-46EC-0896-9221-CEA538A0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E72241-754E-0DB0-CB76-A91381B6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113895-0A0E-F6DF-203B-B9F20360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0CEC73-ACED-23E3-9E63-E4A2CC38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707A9-6E21-A4F4-0417-A9A71F34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3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CE0E7-797D-6A76-646C-BAD7E4D0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706C2-5828-C9F3-B6F6-06E54BED9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68431D-397F-31BF-63AB-6A71E047B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B66DEB-496D-1D9B-96B8-DFBA5E52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6D8858-110F-6FCC-994E-FD5E587F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FFE3D-8FF4-A490-23A5-C3FEEFBC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0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4656A-5312-787A-564F-9EB44D1A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989570-BF98-4BE1-2B86-2306B7183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7EDCD1-4BF3-3928-1345-8E8116344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DF767F-7FFB-02CB-2B30-0A199162E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CE8824-950A-EF36-3C33-BB5D13926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83A2E3-4ABB-7936-9C09-C101B91C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D1743C-1BEC-3904-5190-278CCA37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A74DE9-20AA-0730-8444-C90EE9AF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7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F5B6F-0305-D79C-BE58-DCE42E3D0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DE4CEB-F811-5C46-879A-A780B7B1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2CF48B-6729-5CF2-53D3-78650E1C8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06E43-B1A5-F056-998F-D5474190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0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59AA25-9B05-6F65-73C8-E8066B58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282F95-8A7E-7F82-8A2F-1E59962D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3C9D2C-5470-48BE-D732-FF1CC688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7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33ABD-E993-C7D2-6FDE-0F1652FE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60FDD0-8CD6-D57E-3935-527407D2A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C108FD-97D1-0A22-CA6A-F1185FAE2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CED55-B90F-FB4B-AF78-50783B2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9B0DCF-EACE-03E6-112E-DE7A5D90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671DBE-D480-6FA7-6195-FB9F01C6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8CC2C-4AA1-D910-1C33-6FA842C4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E9346A-5C0A-A3AE-7233-86FBEB5FD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E69954-E821-D912-4304-E2B87641C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974935-745C-4DED-6E7B-B567DFD1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6D26BE-3975-DABD-C528-DE4DB5E8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61CEFC-D82B-0D07-C2A7-D7853638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B833D-A393-DA45-4F5A-D15E0B48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220222-C5DB-21EF-1119-02ECC1C1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FA8C2-AFAC-2056-1C15-D372C43C8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3D466-B502-4704-A31E-1A9AB94506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0319A2-1CFC-65F3-93D8-63F26863E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DA2325-DA3E-4639-47CC-EE02C3925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ED1C7-6718-4704-B263-B26B0CE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7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microsoft.com/office/2007/relationships/hdphoto" Target="../media/hdphoto1.wdp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2.png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alute73.ru/" TargetMode="External"/><Relationship Id="rId5" Type="http://schemas.openxmlformats.org/officeDocument/2006/relationships/hyperlink" Target="https://t.me/salute073" TargetMode="External"/><Relationship Id="rId4" Type="http://schemas.openxmlformats.org/officeDocument/2006/relationships/hyperlink" Target="mailto:salute73@inbox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2C22D-5513-7A44-41AE-06C13139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C24E5-9991-055E-6C69-9C86BF9EB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036" y="4106695"/>
            <a:ext cx="10699686" cy="101075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Термографические медицинские принтеры 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HQ</a:t>
            </a:r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b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высокое</a:t>
            </a:r>
            <a:r>
              <a:rPr lang="ru-RU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качество медицинской визуализации </a:t>
            </a:r>
            <a:endParaRPr lang="ru-RU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FABED0-70DC-7A7F-9AE0-2151E08F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510E56-52BD-D6E0-5DC2-0C9DDE909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994DF-651D-5EC8-7CE7-8B85B8DE5F7D}"/>
              </a:ext>
            </a:extLst>
          </p:cNvPr>
          <p:cNvSpPr txBox="1"/>
          <p:nvPr/>
        </p:nvSpPr>
        <p:spPr>
          <a:xfrm>
            <a:off x="5496463" y="623420"/>
            <a:ext cx="6329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HQ-</a:t>
            </a:r>
            <a:r>
              <a:rPr lang="ru-RU" sz="24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76</a:t>
            </a:r>
            <a:r>
              <a:rPr lang="en-US" sz="24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0DY Dry Imager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3952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7B77-80D7-5D00-CBC0-F218EA9D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A19B23-AA20-12ED-44E1-BB2EC0267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2BC59-8CD9-ADBA-6C0A-487A63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851" y="378951"/>
            <a:ext cx="8811848" cy="101075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нами уже сотрудничают более </a:t>
            </a:r>
            <a:b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rgbClr val="008F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ru-RU" sz="3200" dirty="0">
                <a:solidFill>
                  <a:srgbClr val="008F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клиник страны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8F31A1-45A5-F398-484B-082202D1F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C4F4AF-D6D0-74A3-A6DF-87B1E7E99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5A5F3A-FF80-1393-5FC3-886EE3DE5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75" y="1638070"/>
            <a:ext cx="4002525" cy="224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77E50B-BFFE-10A6-6BC8-AA9F02FAE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22708" r="7113"/>
          <a:stretch>
            <a:fillRect/>
          </a:stretch>
        </p:blipFill>
        <p:spPr>
          <a:xfrm>
            <a:off x="9248552" y="962724"/>
            <a:ext cx="2860029" cy="2125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8FD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A1C290-144B-E042-09F5-1FE659FCE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b="19801"/>
          <a:stretch/>
        </p:blipFill>
        <p:spPr>
          <a:xfrm>
            <a:off x="5081530" y="4051574"/>
            <a:ext cx="2117582" cy="2361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145ED4-68F2-FE94-48A6-976A51CE6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4" b="21284"/>
          <a:stretch/>
        </p:blipFill>
        <p:spPr>
          <a:xfrm>
            <a:off x="7196798" y="1179878"/>
            <a:ext cx="1991743" cy="239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3785C7-F5A8-5A1D-EC62-27AA6B7D8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1" b="14304"/>
          <a:stretch/>
        </p:blipFill>
        <p:spPr>
          <a:xfrm>
            <a:off x="199884" y="4399340"/>
            <a:ext cx="2380809" cy="224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3326A5-049F-6F25-3BB0-875291B4B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75" y="4032616"/>
            <a:ext cx="2531635" cy="202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51AA1F-759E-E611-1CF8-9653548A86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4" r="7310" b="26731"/>
          <a:stretch>
            <a:fillRect/>
          </a:stretch>
        </p:blipFill>
        <p:spPr>
          <a:xfrm>
            <a:off x="4238467" y="1433098"/>
            <a:ext cx="2842888" cy="2361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03BF7FE-656F-8C61-661F-0F733FBDA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b="15858"/>
          <a:stretch>
            <a:fillRect/>
          </a:stretch>
        </p:blipFill>
        <p:spPr>
          <a:xfrm>
            <a:off x="9866073" y="3632034"/>
            <a:ext cx="2094288" cy="189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099418-3D25-CFDF-15BA-A453E5C511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15405" r="4473" b="26861"/>
          <a:stretch>
            <a:fillRect/>
          </a:stretch>
        </p:blipFill>
        <p:spPr>
          <a:xfrm>
            <a:off x="2676921" y="4399340"/>
            <a:ext cx="2370778" cy="2125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544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F375-2D66-1190-E84D-5A1A124C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CA09A-D48D-B32F-91F1-98661E5D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8B63973-8CC8-97E4-214A-1CA5D0C03017}"/>
              </a:ext>
            </a:extLst>
          </p:cNvPr>
          <p:cNvSpPr/>
          <p:nvPr/>
        </p:nvSpPr>
        <p:spPr>
          <a:xfrm>
            <a:off x="2432670" y="3429000"/>
            <a:ext cx="5042328" cy="28119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F0492-BA26-6879-BB5F-76CCBE5D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015" y="3561203"/>
            <a:ext cx="7176873" cy="3263875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Салютэ</a:t>
            </a:r>
            <a:r>
              <a:rPr lang="ru-RU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-Сервис»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Ульяновск, ул. Федерации д.63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(800) 511-65-38, 8 (8422) 58-16-00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salute73@inbox.ru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Telegram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https://t.me/salute073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https://salute73.ru</a:t>
            </a:r>
            <a:b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B4F187-AE4A-6DE0-E6CC-A227372E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04D1A3-AA85-FCFB-4449-BA0615DFA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262" y="1112616"/>
            <a:ext cx="2580093" cy="1339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54BEC-5108-DF98-7C49-8CE5D4BFEFD3}"/>
              </a:ext>
            </a:extLst>
          </p:cNvPr>
          <p:cNvSpPr txBox="1"/>
          <p:nvPr/>
        </p:nvSpPr>
        <p:spPr>
          <a:xfrm>
            <a:off x="1448391" y="2437756"/>
            <a:ext cx="364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Продажа и поставка медицинских принтеров </a:t>
            </a:r>
            <a:r>
              <a:rPr lang="en-US" b="1" dirty="0">
                <a:solidFill>
                  <a:srgbClr val="0070C0"/>
                </a:solidFill>
              </a:rPr>
              <a:t>HQ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2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67C6D-8D6C-F6AC-A3FC-AF6392157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585D8F-94FD-A47E-13FF-326E885F0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3581" y="-2667000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88062-308D-B296-8FF7-E54F87C3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007" y="229495"/>
            <a:ext cx="7081063" cy="873708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</a:t>
            </a:r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HQ-</a:t>
            </a:r>
            <a:r>
              <a:rPr lang="ru-RU" sz="28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76</a:t>
            </a:r>
            <a:r>
              <a:rPr lang="en-US" sz="28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0DY Dry Imager</a:t>
            </a:r>
            <a:endParaRPr lang="ru-RU" sz="5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4C377B-328A-A0E6-06DB-E56ABCE53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8F6B66-5852-F5C5-8D67-E109A76F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C3C21-1D08-8BC7-49A1-4F771B271C25}"/>
              </a:ext>
            </a:extLst>
          </p:cNvPr>
          <p:cNvSpPr txBox="1"/>
          <p:nvPr/>
        </p:nvSpPr>
        <p:spPr>
          <a:xfrm>
            <a:off x="6245000" y="1478445"/>
            <a:ext cx="5291833" cy="3888244"/>
          </a:xfrm>
          <a:prstGeom prst="rect">
            <a:avLst/>
          </a:prstGeom>
          <a:noFill/>
          <a:ln>
            <a:solidFill>
              <a:srgbClr val="008FD5"/>
            </a:solidFill>
          </a:ln>
        </p:spPr>
        <p:txBody>
          <a:bodyPr wrap="none" rtlCol="0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ru-RU" sz="2000" b="1" dirty="0">
                <a:solidFill>
                  <a:srgbClr val="008FD5"/>
                </a:solidFill>
                <a:latin typeface="Aptos Narrow" panose="020B0004020202020204" pitchFamily="34" charset="0"/>
              </a:rPr>
              <a:t>Предназначен для получения изображений с: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ptos Narrow" panose="020B0004020202020204" pitchFamily="34" charset="0"/>
              </a:rPr>
              <a:t>КТ;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ptos Narrow" panose="020B0004020202020204" pitchFamily="34" charset="0"/>
              </a:rPr>
              <a:t>МРТ;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систем цифровой и компьютерной рентгенографии;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маммографии;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222222"/>
                </a:solidFill>
                <a:latin typeface="Aptos Narrow" panose="020B0004020202020204" pitchFamily="34" charset="0"/>
              </a:rPr>
              <a:t>ф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люороскопии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PACS;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ядерной медицины;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мобильной рентгенографии;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стоматологии;</a:t>
            </a:r>
          </a:p>
          <a:p>
            <a:pPr marL="285750" indent="-285750" algn="l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</a:rPr>
              <a:t>других систем медицинской визуализации.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4F86BAF-2CC3-634D-8952-FA6550AD7F50}"/>
              </a:ext>
            </a:extLst>
          </p:cNvPr>
          <p:cNvSpPr/>
          <p:nvPr/>
        </p:nvSpPr>
        <p:spPr>
          <a:xfrm>
            <a:off x="1239586" y="1478445"/>
            <a:ext cx="3719743" cy="16731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Устройство сухой печати изображений </a:t>
            </a:r>
            <a:r>
              <a:rPr lang="ru-RU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предназначенн</a:t>
            </a:r>
            <a:r>
              <a:rPr lang="ru-RU" dirty="0">
                <a:solidFill>
                  <a:srgbClr val="222222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ое</a:t>
            </a:r>
            <a:r>
              <a:rPr lang="ru-RU" b="0" i="0" dirty="0">
                <a:solidFill>
                  <a:srgbClr val="222222"/>
                </a:solidFill>
                <a:effectLst/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печати изображений по сетевому DICOM-протоколу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D61CEB-2619-8F94-B791-C9D9243FE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" y="3228678"/>
            <a:ext cx="6032079" cy="33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F1DE-A9DD-43D5-5292-548915862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881B28-4AAE-B504-1113-23B1F2F8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DA787-670C-F74A-8664-E80D06A2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35" y="1123797"/>
            <a:ext cx="2990910" cy="101075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ВЗАМЕН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F33ECF-0CF9-0181-CAAE-D9B86CBC8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A78DA4-4B7E-10F5-9A79-4B178C73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A15323A-5768-DC7E-E871-DA9AF5E4C98B}"/>
              </a:ext>
            </a:extLst>
          </p:cNvPr>
          <p:cNvSpPr/>
          <p:nvPr/>
        </p:nvSpPr>
        <p:spPr>
          <a:xfrm>
            <a:off x="1004041" y="1393795"/>
            <a:ext cx="488272" cy="674702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5381D-086D-FAFC-B186-382C5ED2CC7B}"/>
              </a:ext>
            </a:extLst>
          </p:cNvPr>
          <p:cNvSpPr txBox="1"/>
          <p:nvPr/>
        </p:nvSpPr>
        <p:spPr>
          <a:xfrm>
            <a:off x="267194" y="2234959"/>
            <a:ext cx="4935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SONY</a:t>
            </a:r>
            <a:br>
              <a:rPr lang="en-US" sz="3200" dirty="0"/>
            </a:br>
            <a:r>
              <a:rPr lang="en-US" sz="3200" dirty="0"/>
              <a:t>KENID</a:t>
            </a:r>
          </a:p>
          <a:p>
            <a:pPr algn="ctr"/>
            <a:r>
              <a:rPr lang="en-US" sz="3200" b="0" i="0" dirty="0">
                <a:effectLst/>
                <a:latin typeface="YS Text"/>
              </a:rPr>
              <a:t>AGFA</a:t>
            </a:r>
          </a:p>
          <a:p>
            <a:pPr algn="ctr"/>
            <a:r>
              <a:rPr lang="en-US" sz="3200" dirty="0">
                <a:latin typeface="YS Text"/>
              </a:rPr>
              <a:t>KONIKA</a:t>
            </a:r>
            <a:br>
              <a:rPr lang="ru-RU" sz="3200" b="0" i="0" dirty="0">
                <a:effectLst/>
                <a:latin typeface="YS Text"/>
              </a:rPr>
            </a:br>
            <a:r>
              <a:rPr lang="en-US" sz="3200" b="0" i="0" dirty="0">
                <a:effectLst/>
                <a:latin typeface="YS Text"/>
              </a:rPr>
              <a:t>FUJIFILM</a:t>
            </a:r>
            <a:br>
              <a:rPr lang="en-US" sz="3200" b="0" i="0" dirty="0">
                <a:effectLst/>
                <a:latin typeface="YS Text"/>
              </a:rPr>
            </a:br>
            <a:r>
              <a:rPr lang="en-US" sz="3200" b="0" i="0" dirty="0">
                <a:effectLst/>
                <a:latin typeface="YS Text"/>
              </a:rPr>
              <a:t>CANON</a:t>
            </a:r>
            <a:br>
              <a:rPr lang="en-US" sz="3200" b="0" i="0" dirty="0">
                <a:effectLst/>
                <a:latin typeface="YS Text"/>
              </a:rPr>
            </a:br>
            <a:r>
              <a:rPr lang="en-US" sz="3200" b="0" i="0" dirty="0">
                <a:effectLst/>
                <a:latin typeface="YS Text"/>
              </a:rPr>
              <a:t>CARESTREAM</a:t>
            </a:r>
            <a:endParaRPr lang="ru-RU" sz="3200" b="0" i="0" dirty="0">
              <a:effectLst/>
              <a:latin typeface="YS Text"/>
            </a:endParaRPr>
          </a:p>
          <a:p>
            <a:pPr algn="ctr"/>
            <a:r>
              <a:rPr lang="en-US" sz="3200" dirty="0">
                <a:latin typeface="YS Text"/>
              </a:rPr>
              <a:t>CODONIX</a:t>
            </a:r>
            <a:endParaRPr lang="en-US" sz="3200" b="0" i="0" dirty="0">
              <a:effectLst/>
              <a:latin typeface="YS Text"/>
            </a:endParaRPr>
          </a:p>
          <a:p>
            <a:pPr algn="ctr"/>
            <a:r>
              <a:rPr lang="ru-RU" sz="3200" dirty="0">
                <a:latin typeface="YS Text"/>
              </a:rPr>
              <a:t>и др.</a:t>
            </a:r>
            <a:endParaRPr lang="ru-RU" sz="3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9187B6-7D07-09F2-37BC-4255578DB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8" t="3889" r="9960" b="4905"/>
          <a:stretch/>
        </p:blipFill>
        <p:spPr>
          <a:xfrm>
            <a:off x="5568074" y="583789"/>
            <a:ext cx="5352368" cy="52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55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2C2FD-9B2D-C605-AEE5-8A3E2267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2B9200-2A38-5FEC-1866-577E583D6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F32ED-90D4-9C6E-1B81-9790EFE8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921" y="449973"/>
            <a:ext cx="6098095" cy="101075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модели</a:t>
            </a:r>
            <a:b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rgbClr val="008F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HQ-</a:t>
            </a:r>
            <a:r>
              <a:rPr lang="ru-RU" sz="3200" dirty="0">
                <a:solidFill>
                  <a:srgbClr val="008F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</a:t>
            </a:r>
            <a:r>
              <a:rPr lang="en-US" sz="3200" dirty="0">
                <a:solidFill>
                  <a:srgbClr val="008F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0DY Dry Imager</a:t>
            </a:r>
            <a:r>
              <a:rPr lang="ru-RU" sz="3200" dirty="0">
                <a:solidFill>
                  <a:srgbClr val="008F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F9AD4E-D0B8-C057-0313-16375626D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FDEBA9-A4AD-8F26-0453-9DFE2C7A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FAE35-413D-8235-93E1-4892AEF30BEE}"/>
              </a:ext>
            </a:extLst>
          </p:cNvPr>
          <p:cNvSpPr txBox="1"/>
          <p:nvPr/>
        </p:nvSpPr>
        <p:spPr>
          <a:xfrm>
            <a:off x="2990837" y="2888885"/>
            <a:ext cx="836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>
                <a:solidFill>
                  <a:srgbClr val="272625"/>
                </a:solidFill>
                <a:effectLst/>
                <a:latin typeface="var(--ml-primary-fontfamily)"/>
              </a:rPr>
              <a:t>Большая </a:t>
            </a:r>
            <a:r>
              <a:rPr lang="ru-RU" b="1" i="0" dirty="0">
                <a:solidFill>
                  <a:srgbClr val="272625"/>
                </a:solidFill>
                <a:effectLst/>
              </a:rPr>
              <a:t>эффективная</a:t>
            </a:r>
            <a:r>
              <a:rPr lang="ru-RU" b="1" i="0" dirty="0">
                <a:solidFill>
                  <a:srgbClr val="272625"/>
                </a:solidFill>
                <a:effectLst/>
                <a:latin typeface="var(--ml-primary-fontfamily)"/>
              </a:rPr>
              <a:t> площадь печати и функция печати практически без полей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A589D-D680-38FB-81FD-DF0BAD01629C}"/>
              </a:ext>
            </a:extLst>
          </p:cNvPr>
          <p:cNvSpPr txBox="1"/>
          <p:nvPr/>
        </p:nvSpPr>
        <p:spPr>
          <a:xfrm>
            <a:off x="365759" y="3703428"/>
            <a:ext cx="6807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>
                <a:solidFill>
                  <a:srgbClr val="272625"/>
                </a:solidFill>
                <a:effectLst/>
              </a:rPr>
              <a:t>Высокая производительность – </a:t>
            </a:r>
            <a:r>
              <a:rPr lang="ru-RU" b="1" dirty="0">
                <a:solidFill>
                  <a:srgbClr val="272625"/>
                </a:solidFill>
              </a:rPr>
              <a:t>печать </a:t>
            </a:r>
            <a:r>
              <a:rPr lang="ru-RU" b="1" i="0" dirty="0">
                <a:solidFill>
                  <a:srgbClr val="272625"/>
                </a:solidFill>
                <a:effectLst/>
              </a:rPr>
              <a:t>до 90 листов пленки в час  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988AE-3DD5-76F0-D9ED-0738C0320BE5}"/>
              </a:ext>
            </a:extLst>
          </p:cNvPr>
          <p:cNvSpPr txBox="1"/>
          <p:nvPr/>
        </p:nvSpPr>
        <p:spPr>
          <a:xfrm>
            <a:off x="6239416" y="4436372"/>
            <a:ext cx="2546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>
                <a:solidFill>
                  <a:srgbClr val="272625"/>
                </a:solidFill>
                <a:effectLst/>
              </a:rPr>
              <a:t>Малое время прогрева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DA6465-8792-0BA5-1E34-C45582FEA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68" y="3615823"/>
            <a:ext cx="646331" cy="6463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19B9C2-84B8-66DE-4634-50626939A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509" y="2732331"/>
            <a:ext cx="647737" cy="6477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BD3626-807C-01C4-9000-5C19B6A92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82" y="4366073"/>
            <a:ext cx="646332" cy="6463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F39E9C-3D90-88F1-4238-7F4C7B783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57" y="4724560"/>
            <a:ext cx="839251" cy="8392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C8D546-5F02-4AAE-E6BD-801D3E46189A}"/>
              </a:ext>
            </a:extLst>
          </p:cNvPr>
          <p:cNvSpPr txBox="1"/>
          <p:nvPr/>
        </p:nvSpPr>
        <p:spPr>
          <a:xfrm>
            <a:off x="954718" y="4889418"/>
            <a:ext cx="374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Надежная синяя сухая  пленка </a:t>
            </a:r>
            <a:r>
              <a:rPr lang="en-US" b="1" dirty="0">
                <a:effectLst/>
              </a:rPr>
              <a:t>HQ</a:t>
            </a:r>
            <a:r>
              <a:rPr lang="ru-RU" b="1" dirty="0">
                <a:effectLst/>
              </a:rPr>
              <a:t> </a:t>
            </a:r>
            <a:r>
              <a:rPr lang="en-US" b="1" dirty="0">
                <a:effectLst/>
              </a:rPr>
              <a:t> </a:t>
            </a:r>
          </a:p>
          <a:p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1F7DC2B-01AF-29CE-7CF2-10657449282C}"/>
              </a:ext>
            </a:extLst>
          </p:cNvPr>
          <p:cNvCxnSpPr>
            <a:cxnSpLocks/>
          </p:cNvCxnSpPr>
          <p:nvPr/>
        </p:nvCxnSpPr>
        <p:spPr>
          <a:xfrm>
            <a:off x="3769287" y="3277799"/>
            <a:ext cx="65605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EFFA8BE-3A3F-EAC9-968B-18E733018CE3}"/>
              </a:ext>
            </a:extLst>
          </p:cNvPr>
          <p:cNvCxnSpPr>
            <a:cxnSpLocks/>
          </p:cNvCxnSpPr>
          <p:nvPr/>
        </p:nvCxnSpPr>
        <p:spPr>
          <a:xfrm>
            <a:off x="788219" y="4147740"/>
            <a:ext cx="545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D3EC2A1-49B1-2769-6C81-E538842D7873}"/>
              </a:ext>
            </a:extLst>
          </p:cNvPr>
          <p:cNvCxnSpPr>
            <a:cxnSpLocks/>
          </p:cNvCxnSpPr>
          <p:nvPr/>
        </p:nvCxnSpPr>
        <p:spPr>
          <a:xfrm>
            <a:off x="6662802" y="4774666"/>
            <a:ext cx="1699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644AE8F-FB81-4C41-0776-D876E2D09D90}"/>
              </a:ext>
            </a:extLst>
          </p:cNvPr>
          <p:cNvCxnSpPr>
            <a:cxnSpLocks/>
          </p:cNvCxnSpPr>
          <p:nvPr/>
        </p:nvCxnSpPr>
        <p:spPr>
          <a:xfrm>
            <a:off x="1340079" y="5327749"/>
            <a:ext cx="2803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336003-DC63-3B0B-568C-431624CBB0F1}"/>
              </a:ext>
            </a:extLst>
          </p:cNvPr>
          <p:cNvSpPr txBox="1"/>
          <p:nvPr/>
        </p:nvSpPr>
        <p:spPr>
          <a:xfrm>
            <a:off x="4143319" y="5720827"/>
            <a:ext cx="5123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 лотка общей вместимостью 200 листов пленки </a:t>
            </a:r>
            <a:endParaRPr lang="en-US" b="1" dirty="0">
              <a:effectLst/>
            </a:endParaRP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1AAEC7-F75E-B65B-36DC-5C7401BC1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00" y="5447299"/>
            <a:ext cx="839252" cy="839252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FD5AB72-50CD-44E7-E94E-33D28EC7652D}"/>
              </a:ext>
            </a:extLst>
          </p:cNvPr>
          <p:cNvCxnSpPr>
            <a:cxnSpLocks/>
          </p:cNvCxnSpPr>
          <p:nvPr/>
        </p:nvCxnSpPr>
        <p:spPr>
          <a:xfrm>
            <a:off x="4435362" y="6158381"/>
            <a:ext cx="435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B4DEDE-F49B-0228-2C82-1CE395B32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80" y="2012718"/>
            <a:ext cx="667391" cy="6673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6FC6F8-2D4C-6AB2-7FE7-F4A2EF7CFFA7}"/>
              </a:ext>
            </a:extLst>
          </p:cNvPr>
          <p:cNvSpPr txBox="1"/>
          <p:nvPr/>
        </p:nvSpPr>
        <p:spPr>
          <a:xfrm>
            <a:off x="788219" y="2139418"/>
            <a:ext cx="714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>
                <a:solidFill>
                  <a:srgbClr val="272625"/>
                </a:solidFill>
                <a:effectLst/>
              </a:rPr>
              <a:t>Улучшенное пространственное разрешение 508</a:t>
            </a:r>
            <a:r>
              <a:rPr lang="en-US" b="1" i="0" dirty="0">
                <a:solidFill>
                  <a:srgbClr val="272625"/>
                </a:solidFill>
                <a:effectLst/>
              </a:rPr>
              <a:t>dpi (20 </a:t>
            </a:r>
            <a:r>
              <a:rPr lang="ru-RU" b="1" i="0" dirty="0">
                <a:solidFill>
                  <a:srgbClr val="272625"/>
                </a:solidFill>
                <a:effectLst/>
              </a:rPr>
              <a:t>пикселей/мм)</a:t>
            </a:r>
          </a:p>
          <a:p>
            <a:endParaRPr lang="ru-RU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8D6988A-9A7E-7C14-A5F8-D7D62E0DD54E}"/>
              </a:ext>
            </a:extLst>
          </p:cNvPr>
          <p:cNvCxnSpPr>
            <a:cxnSpLocks/>
          </p:cNvCxnSpPr>
          <p:nvPr/>
        </p:nvCxnSpPr>
        <p:spPr>
          <a:xfrm>
            <a:off x="1233996" y="2639675"/>
            <a:ext cx="5815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93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EC5D-9CE6-CC49-DC82-E40E621A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4EB55E-6244-C5C7-BFA5-F825D9167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46690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4E490-BB55-8FE6-33CB-1BA4EA6C3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308" y="342562"/>
            <a:ext cx="5876153" cy="101075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Габариты </a:t>
            </a:r>
            <a:b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HQ-</a:t>
            </a:r>
            <a:r>
              <a:rPr lang="ru-RU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76</a:t>
            </a: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0DY Dry Imager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B6DAC3-B6ED-7DEB-0E37-0EF31CAD8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F3392-3C88-4C17-FDF3-991261569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9763D5C-9890-DFC1-DFA6-45542AB476AC}"/>
              </a:ext>
            </a:extLst>
          </p:cNvPr>
          <p:cNvCxnSpPr/>
          <p:nvPr/>
        </p:nvCxnSpPr>
        <p:spPr>
          <a:xfrm flipV="1">
            <a:off x="5859978" y="1762725"/>
            <a:ext cx="0" cy="3852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3EDF2E1-E0EF-7915-2CB0-6098DB3FA861}"/>
              </a:ext>
            </a:extLst>
          </p:cNvPr>
          <p:cNvCxnSpPr>
            <a:cxnSpLocks/>
          </p:cNvCxnSpPr>
          <p:nvPr/>
        </p:nvCxnSpPr>
        <p:spPr>
          <a:xfrm>
            <a:off x="1291212" y="6055874"/>
            <a:ext cx="42079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B2A9198-88DE-BE5F-5F1B-161312BFCDA8}"/>
              </a:ext>
            </a:extLst>
          </p:cNvPr>
          <p:cNvCxnSpPr>
            <a:cxnSpLocks/>
          </p:cNvCxnSpPr>
          <p:nvPr/>
        </p:nvCxnSpPr>
        <p:spPr>
          <a:xfrm>
            <a:off x="7982214" y="3986477"/>
            <a:ext cx="2924046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3CFF33-709A-3757-6AAA-42A990A385CE}"/>
              </a:ext>
            </a:extLst>
          </p:cNvPr>
          <p:cNvSpPr txBox="1"/>
          <p:nvPr/>
        </p:nvSpPr>
        <p:spPr>
          <a:xfrm>
            <a:off x="5969527" y="352481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45 см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F26C8-3ADA-EA75-36DA-A995E40B4D22}"/>
              </a:ext>
            </a:extLst>
          </p:cNvPr>
          <p:cNvSpPr txBox="1"/>
          <p:nvPr/>
        </p:nvSpPr>
        <p:spPr>
          <a:xfrm>
            <a:off x="2867871" y="6053773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58 см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0ED80-3A93-517B-2E4C-1F8641478EA6}"/>
              </a:ext>
            </a:extLst>
          </p:cNvPr>
          <p:cNvSpPr txBox="1"/>
          <p:nvPr/>
        </p:nvSpPr>
        <p:spPr>
          <a:xfrm>
            <a:off x="8426410" y="3617145"/>
            <a:ext cx="179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глубина корпуса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30487-D241-7425-D64F-0C406D94DE15}"/>
              </a:ext>
            </a:extLst>
          </p:cNvPr>
          <p:cNvSpPr txBox="1"/>
          <p:nvPr/>
        </p:nvSpPr>
        <p:spPr>
          <a:xfrm>
            <a:off x="8871018" y="397054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70 см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092DAD-594A-3FED-71F3-BD5B70FBB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6"/>
          <a:stretch/>
        </p:blipFill>
        <p:spPr>
          <a:xfrm>
            <a:off x="7414051" y="1042759"/>
            <a:ext cx="4103281" cy="2689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757494-6892-3406-EEA8-6C844A6BF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17" y="1780379"/>
            <a:ext cx="4207951" cy="39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8D58-CE8E-6C7B-AD52-EDF475EE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5D1C43-A29A-95CB-8104-2CD99DB86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46690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47CA5EC-2AE4-006C-A7D0-D77DB52E44F8}"/>
              </a:ext>
            </a:extLst>
          </p:cNvPr>
          <p:cNvSpPr/>
          <p:nvPr/>
        </p:nvSpPr>
        <p:spPr>
          <a:xfrm>
            <a:off x="7095299" y="1977301"/>
            <a:ext cx="3093618" cy="67982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0AEBDF5-AE6C-4597-FF83-73E3FEA9B068}"/>
              </a:ext>
            </a:extLst>
          </p:cNvPr>
          <p:cNvSpPr/>
          <p:nvPr/>
        </p:nvSpPr>
        <p:spPr>
          <a:xfrm>
            <a:off x="7199321" y="4318503"/>
            <a:ext cx="3673891" cy="95061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A9685-3163-47F2-13CE-D51F7590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308" y="342562"/>
            <a:ext cx="5876153" cy="101075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корпуса </a:t>
            </a:r>
            <a:b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HQ-</a:t>
            </a:r>
            <a:r>
              <a:rPr lang="ru-RU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76</a:t>
            </a: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0DY Dry Imager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B6B26F-086E-69AF-6ED1-03C657381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DAD1CD-D444-D467-E01C-41F45491D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29B88-3F20-D60D-A417-5DC695941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6" y="1500326"/>
            <a:ext cx="6717071" cy="4962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78055-9795-5F01-D58D-8240FDC453B5}"/>
              </a:ext>
            </a:extLst>
          </p:cNvPr>
          <p:cNvSpPr txBox="1"/>
          <p:nvPr/>
        </p:nvSpPr>
        <p:spPr>
          <a:xfrm>
            <a:off x="885449" y="13923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ru-RU" dirty="0"/>
            </a:br>
            <a:endParaRPr lang="ru-RU" b="0" i="0" dirty="0">
              <a:solidFill>
                <a:srgbClr val="272625"/>
              </a:solidFill>
              <a:effectLst/>
              <a:latin typeface="var(--ml-primary-fontfamily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1B174-1BBD-E747-EA85-62043798219C}"/>
              </a:ext>
            </a:extLst>
          </p:cNvPr>
          <p:cNvSpPr txBox="1"/>
          <p:nvPr/>
        </p:nvSpPr>
        <p:spPr>
          <a:xfrm>
            <a:off x="7215142" y="2022197"/>
            <a:ext cx="2806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Труднодоступен для пыли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3583E-2B35-B518-996A-04932C3FD0AF}"/>
              </a:ext>
            </a:extLst>
          </p:cNvPr>
          <p:cNvSpPr txBox="1"/>
          <p:nvPr/>
        </p:nvSpPr>
        <p:spPr>
          <a:xfrm>
            <a:off x="7232757" y="4470644"/>
            <a:ext cx="3805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0" i="0" dirty="0">
                <a:solidFill>
                  <a:srgbClr val="272625"/>
                </a:solidFill>
                <a:effectLst/>
                <a:latin typeface="var(--ml-primary-fontfamily)"/>
              </a:rPr>
              <a:t>Задняя крышка </a:t>
            </a:r>
            <a:r>
              <a:rPr lang="ru-RU" dirty="0">
                <a:solidFill>
                  <a:srgbClr val="272625"/>
                </a:solidFill>
                <a:latin typeface="var(--ml-primary-fontfamily)"/>
              </a:rPr>
              <a:t>легкодоступна </a:t>
            </a:r>
            <a:br>
              <a:rPr lang="ru-RU" dirty="0">
                <a:solidFill>
                  <a:srgbClr val="272625"/>
                </a:solidFill>
                <a:latin typeface="var(--ml-primary-fontfamily)"/>
              </a:rPr>
            </a:br>
            <a:r>
              <a:rPr lang="ru-RU" dirty="0">
                <a:solidFill>
                  <a:srgbClr val="272625"/>
                </a:solidFill>
                <a:latin typeface="var(--ml-primary-fontfamily)"/>
              </a:rPr>
              <a:t>для </a:t>
            </a:r>
            <a:r>
              <a:rPr lang="ru-RU" b="0" i="0" dirty="0">
                <a:solidFill>
                  <a:srgbClr val="272625"/>
                </a:solidFill>
                <a:effectLst/>
                <a:latin typeface="var(--ml-primary-fontfamily)"/>
              </a:rPr>
              <a:t>простого техобслуживания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57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E3B8-7114-E456-2C15-48ED2A43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C4EC27-AD78-1FE3-5EA2-06474B5E8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97467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D95C4-5F68-5B2C-FF1C-4085F030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708" y="48925"/>
            <a:ext cx="7176873" cy="73788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HQ-</a:t>
            </a:r>
            <a:r>
              <a:rPr lang="ru-RU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76</a:t>
            </a: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0DY Dry Imager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E850F-F4B1-8829-DFCB-94EAEDFB8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3485C-5158-FC5F-6B22-DE2FF6593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D9104-860F-C7B9-B030-FBDAC466710A}"/>
              </a:ext>
            </a:extLst>
          </p:cNvPr>
          <p:cNvSpPr txBox="1"/>
          <p:nvPr/>
        </p:nvSpPr>
        <p:spPr>
          <a:xfrm>
            <a:off x="5393185" y="786808"/>
            <a:ext cx="3448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</a:rPr>
              <a:t>Технические характеристики 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F62EFAB-4DB0-AF8B-6321-F6C0B699D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781075"/>
              </p:ext>
            </p:extLst>
          </p:nvPr>
        </p:nvGraphicFramePr>
        <p:xfrm>
          <a:off x="1668301" y="1348084"/>
          <a:ext cx="9153356" cy="4810297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2757948">
                  <a:extLst>
                    <a:ext uri="{9D8B030D-6E8A-4147-A177-3AD203B41FA5}">
                      <a16:colId xmlns:a16="http://schemas.microsoft.com/office/drawing/2014/main" val="2783259502"/>
                    </a:ext>
                  </a:extLst>
                </a:gridCol>
                <a:gridCol w="6395408">
                  <a:extLst>
                    <a:ext uri="{9D8B030D-6E8A-4147-A177-3AD203B41FA5}">
                      <a16:colId xmlns:a16="http://schemas.microsoft.com/office/drawing/2014/main" val="187538196"/>
                    </a:ext>
                  </a:extLst>
                </a:gridCol>
              </a:tblGrid>
              <a:tr h="421177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Технология печати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Прямая термическая (пленка не боится дневного света)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7204814"/>
                  </a:ext>
                </a:extLst>
              </a:tr>
              <a:tr h="49543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Пространственное разрешение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dpi (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пикселей/мм)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7734134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 печати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14"x17</a:t>
                      </a:r>
                      <a:r>
                        <a:rPr lang="ru-RU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≥60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листов/ч; 8"x10</a:t>
                      </a:r>
                      <a:r>
                        <a:rPr lang="ru-RU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≥80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листов/ч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8305631"/>
                  </a:ext>
                </a:extLst>
              </a:tr>
              <a:tr h="49543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Разрешение контраста в оттенках серого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бит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0961637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Кол-во лотков для пленки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Два лотка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7232202"/>
                  </a:ext>
                </a:extLst>
              </a:tr>
              <a:tr h="49543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Общая вместимость листов пленки 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листов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38549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Размеры пленки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8"х10", 10"х12", 11"х14", 14"x17"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566832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Интерфейс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10/100/1000 Base-T Ethernet (RJ-45)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6388576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Сетевые протоколы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Стандартное соединение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DICOM 3.0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214471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Качество изображения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Автоматическая калибровка с помощью денситометра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714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22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36989-7EF9-5E0A-C6A9-6193789F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77131-7A11-FADD-E679-DA9F6BC57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97467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FAAF0-7004-43AA-8E70-82EF7E07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708" y="48925"/>
            <a:ext cx="7176873" cy="737883"/>
          </a:xfrm>
          <a:effectLst>
            <a:outerShdw blurRad="50800" dist="38100" dir="18900000" algn="bl" rotWithShape="0">
              <a:srgbClr val="008FD5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HQ-</a:t>
            </a:r>
            <a:r>
              <a:rPr lang="ru-RU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76</a:t>
            </a:r>
            <a:r>
              <a:rPr lang="en-US" sz="3200" b="0" i="0" dirty="0">
                <a:solidFill>
                  <a:srgbClr val="008DD2"/>
                </a:solidFill>
                <a:effectLst/>
                <a:latin typeface="Tahoma" panose="020B0604030504040204" pitchFamily="34" charset="0"/>
              </a:rPr>
              <a:t>0DY Dry Imager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13FD71-18B2-DE4C-2713-47CF6B27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5A0A5F-F0C4-585D-9E5F-8FC9B3A25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9BD10-43FA-0E43-0EE0-D69BD56816EC}"/>
              </a:ext>
            </a:extLst>
          </p:cNvPr>
          <p:cNvSpPr txBox="1"/>
          <p:nvPr/>
        </p:nvSpPr>
        <p:spPr>
          <a:xfrm>
            <a:off x="5393185" y="786808"/>
            <a:ext cx="3448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</a:rPr>
              <a:t>Технические характеристики 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A1D5455-DB9B-BF56-F8B1-F571E5B03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075811"/>
              </p:ext>
            </p:extLst>
          </p:nvPr>
        </p:nvGraphicFramePr>
        <p:xfrm>
          <a:off x="1801037" y="1506233"/>
          <a:ext cx="9153356" cy="3589434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2757948">
                  <a:extLst>
                    <a:ext uri="{9D8B030D-6E8A-4147-A177-3AD203B41FA5}">
                      <a16:colId xmlns:a16="http://schemas.microsoft.com/office/drawing/2014/main" val="2783259502"/>
                    </a:ext>
                  </a:extLst>
                </a:gridCol>
                <a:gridCol w="6395408">
                  <a:extLst>
                    <a:ext uri="{9D8B030D-6E8A-4147-A177-3AD203B41FA5}">
                      <a16:colId xmlns:a16="http://schemas.microsoft.com/office/drawing/2014/main" val="187538196"/>
                    </a:ext>
                  </a:extLst>
                </a:gridCol>
              </a:tblGrid>
              <a:tr h="421177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Панель управления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Сенсорный экран, онлайн-дисплей, оповещение, сигналы неисправности и активности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7204814"/>
                  </a:ext>
                </a:extLst>
              </a:tr>
              <a:tr h="49543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питания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 VAC 50/60 Гц 600 Вт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7734134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Масса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кг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8305631"/>
                  </a:ext>
                </a:extLst>
              </a:tr>
              <a:tr h="49543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температура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5°C - 35°C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0961637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влажность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35% - 85%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7232202"/>
                  </a:ext>
                </a:extLst>
              </a:tr>
              <a:tr h="49543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Влажность хранения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 - 95%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38549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Температура хранения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-22°C - 50°C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566832"/>
                  </a:ext>
                </a:extLst>
              </a:tr>
              <a:tr h="283108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Опора основания</a:t>
                      </a:r>
                      <a:endParaRPr lang="ru-RU" b="1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Необязательно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6388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72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7104C-20DA-9521-0524-C37B5076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C8D335-76E4-385D-2439-8978758B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7999" cy="12192001"/>
          </a:xfrm>
          <a:prstGeom prst="rect">
            <a:avLst/>
          </a:prstGeom>
          <a:effectLst>
            <a:outerShdw dist="63500" sx="1000" sy="1000" algn="ctr" rotWithShape="0">
              <a:srgbClr val="000000"/>
            </a:outerShdw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6823E52-3A24-2715-B97B-797C73D57B6C}"/>
              </a:ext>
            </a:extLst>
          </p:cNvPr>
          <p:cNvSpPr/>
          <p:nvPr/>
        </p:nvSpPr>
        <p:spPr>
          <a:xfrm>
            <a:off x="3763574" y="1660196"/>
            <a:ext cx="3994952" cy="391505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B29DA-DA43-180D-B985-61E632EFA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233" y="6158381"/>
            <a:ext cx="1834348" cy="558799"/>
          </a:xfrm>
        </p:spPr>
        <p:txBody>
          <a:bodyPr/>
          <a:lstStyle/>
          <a:p>
            <a:r>
              <a:rPr lang="en-US" dirty="0">
                <a:solidFill>
                  <a:srgbClr val="008FD5"/>
                </a:solidFill>
              </a:rPr>
              <a:t>salute73.ru</a:t>
            </a:r>
            <a:endParaRPr lang="ru-RU" dirty="0">
              <a:solidFill>
                <a:srgbClr val="008FD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DEC7CD-B8E6-B560-AE42-F370F5FD8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78" y="229495"/>
            <a:ext cx="1037703" cy="538855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1CA9AC0-C35D-9F80-9FF2-B2CF8A7C8250}"/>
              </a:ext>
            </a:extLst>
          </p:cNvPr>
          <p:cNvSpPr/>
          <p:nvPr/>
        </p:nvSpPr>
        <p:spPr>
          <a:xfrm>
            <a:off x="4423958" y="2388165"/>
            <a:ext cx="2674184" cy="2459115"/>
          </a:xfrm>
          <a:prstGeom prst="ellipse">
            <a:avLst/>
          </a:prstGeom>
          <a:gradFill flip="none" rotWithShape="1">
            <a:gsLst>
              <a:gs pos="0">
                <a:srgbClr val="008FD5">
                  <a:tint val="66000"/>
                  <a:satMod val="160000"/>
                </a:srgbClr>
              </a:gs>
              <a:gs pos="50000">
                <a:srgbClr val="008FD5">
                  <a:tint val="44500"/>
                  <a:satMod val="160000"/>
                </a:srgbClr>
              </a:gs>
              <a:gs pos="100000">
                <a:srgbClr val="008FD5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83497FCF-0A89-8AEA-1D59-85245AA88AF4}"/>
              </a:ext>
            </a:extLst>
          </p:cNvPr>
          <p:cNvSpPr/>
          <p:nvPr/>
        </p:nvSpPr>
        <p:spPr>
          <a:xfrm rot="14055245">
            <a:off x="4473296" y="2119064"/>
            <a:ext cx="537250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2B979344-001D-39DF-FBA0-EFDB7587920B}"/>
              </a:ext>
            </a:extLst>
          </p:cNvPr>
          <p:cNvSpPr/>
          <p:nvPr/>
        </p:nvSpPr>
        <p:spPr>
          <a:xfrm rot="10800000">
            <a:off x="3900289" y="3678802"/>
            <a:ext cx="487638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4F251021-1310-9C77-5935-02AB5751CD11}"/>
              </a:ext>
            </a:extLst>
          </p:cNvPr>
          <p:cNvSpPr/>
          <p:nvPr/>
        </p:nvSpPr>
        <p:spPr>
          <a:xfrm rot="17084091">
            <a:off x="6091666" y="1965652"/>
            <a:ext cx="522658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6B96745-08D0-AAB0-CD67-87C6004CFDD1}"/>
              </a:ext>
            </a:extLst>
          </p:cNvPr>
          <p:cNvSpPr/>
          <p:nvPr/>
        </p:nvSpPr>
        <p:spPr>
          <a:xfrm rot="20826124">
            <a:off x="7151032" y="3026120"/>
            <a:ext cx="476362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B487016B-1114-F6BF-D581-32D6EA569364}"/>
              </a:ext>
            </a:extLst>
          </p:cNvPr>
          <p:cNvSpPr/>
          <p:nvPr/>
        </p:nvSpPr>
        <p:spPr>
          <a:xfrm rot="3932433">
            <a:off x="6266102" y="4867478"/>
            <a:ext cx="483049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FFEA250-9974-2B9C-64AE-2C72A9B56EBD}"/>
              </a:ext>
            </a:extLst>
          </p:cNvPr>
          <p:cNvSpPr/>
          <p:nvPr/>
        </p:nvSpPr>
        <p:spPr>
          <a:xfrm rot="7245874">
            <a:off x="4737821" y="4794556"/>
            <a:ext cx="440729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E7F25C-8030-2C59-E617-D7B878E709C5}"/>
              </a:ext>
            </a:extLst>
          </p:cNvPr>
          <p:cNvSpPr txBox="1"/>
          <p:nvPr/>
        </p:nvSpPr>
        <p:spPr>
          <a:xfrm>
            <a:off x="7238693" y="1442061"/>
            <a:ext cx="3916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rgbClr val="222222"/>
                </a:solidFill>
                <a:effectLst/>
              </a:rPr>
              <a:t>Небольшой вес и габариты принтеров</a:t>
            </a:r>
            <a:endParaRPr lang="ru-R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7F860E-7FF2-666E-B67C-879A69162D52}"/>
              </a:ext>
            </a:extLst>
          </p:cNvPr>
          <p:cNvSpPr txBox="1"/>
          <p:nvPr/>
        </p:nvSpPr>
        <p:spPr>
          <a:xfrm>
            <a:off x="8137143" y="2837115"/>
            <a:ext cx="3881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Высокое качество снимков,</a:t>
            </a:r>
            <a:br>
              <a:rPr lang="ru-RU" sz="2400" b="1" dirty="0"/>
            </a:br>
            <a:r>
              <a:rPr lang="ru-RU" sz="2400" b="1" dirty="0"/>
              <a:t>их детализация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E283E-DC13-2FBC-28CE-5DDB7A5A8E99}"/>
              </a:ext>
            </a:extLst>
          </p:cNvPr>
          <p:cNvSpPr txBox="1"/>
          <p:nvPr/>
        </p:nvSpPr>
        <p:spPr>
          <a:xfrm>
            <a:off x="6689949" y="5340280"/>
            <a:ext cx="4250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222222"/>
                </a:solidFill>
              </a:rPr>
              <a:t>Д</a:t>
            </a:r>
            <a:r>
              <a:rPr lang="ru-RU" sz="2400" b="1" i="0" dirty="0">
                <a:solidFill>
                  <a:srgbClr val="222222"/>
                </a:solidFill>
                <a:effectLst/>
              </a:rPr>
              <a:t>оставка принтеров и пленок </a:t>
            </a:r>
            <a:br>
              <a:rPr lang="ru-RU" sz="2400" b="1" dirty="0"/>
            </a:br>
            <a:r>
              <a:rPr lang="ru-RU" sz="2400" b="1" i="0" dirty="0">
                <a:solidFill>
                  <a:srgbClr val="222222"/>
                </a:solidFill>
                <a:effectLst/>
              </a:rPr>
              <a:t>в любую точку страны</a:t>
            </a:r>
            <a:endParaRPr lang="ru-RU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CB10F8-4B35-094C-9794-87B33E3389D6}"/>
              </a:ext>
            </a:extLst>
          </p:cNvPr>
          <p:cNvSpPr txBox="1"/>
          <p:nvPr/>
        </p:nvSpPr>
        <p:spPr>
          <a:xfrm>
            <a:off x="2535633" y="5403380"/>
            <a:ext cx="296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222222"/>
                </a:solidFill>
              </a:rPr>
              <a:t>Г</a:t>
            </a:r>
            <a:r>
              <a:rPr lang="ru-RU" sz="2400" b="1" i="0" dirty="0">
                <a:solidFill>
                  <a:srgbClr val="222222"/>
                </a:solidFill>
                <a:effectLst/>
              </a:rPr>
              <a:t>арантия 12 месяцев</a:t>
            </a:r>
            <a:endParaRPr lang="ru-RU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379D11-3645-9D4E-6340-67E2BA07DFAB}"/>
              </a:ext>
            </a:extLst>
          </p:cNvPr>
          <p:cNvSpPr txBox="1"/>
          <p:nvPr/>
        </p:nvSpPr>
        <p:spPr>
          <a:xfrm>
            <a:off x="342133" y="3399228"/>
            <a:ext cx="3478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0" dirty="0">
                <a:solidFill>
                  <a:srgbClr val="222222"/>
                </a:solidFill>
                <a:effectLst/>
              </a:rPr>
              <a:t>Обеспечиваем </a:t>
            </a:r>
          </a:p>
          <a:p>
            <a:r>
              <a:rPr lang="ru-RU" sz="2400" b="1" i="0" dirty="0">
                <a:solidFill>
                  <a:srgbClr val="222222"/>
                </a:solidFill>
                <a:effectLst/>
              </a:rPr>
              <a:t>качественным сервисом</a:t>
            </a:r>
            <a:endParaRPr lang="ru-RU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DF16AB-B3A4-3691-1762-85DF85940ED4}"/>
              </a:ext>
            </a:extLst>
          </p:cNvPr>
          <p:cNvSpPr txBox="1"/>
          <p:nvPr/>
        </p:nvSpPr>
        <p:spPr>
          <a:xfrm>
            <a:off x="1539356" y="1386089"/>
            <a:ext cx="3563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Наши специалисты сами </a:t>
            </a:r>
          </a:p>
          <a:p>
            <a:r>
              <a:rPr lang="ru-RU" sz="2400" b="1" dirty="0"/>
              <a:t>проведут настройку 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A846081-12EF-349B-0ABA-F7E43676B6EC}"/>
              </a:ext>
            </a:extLst>
          </p:cNvPr>
          <p:cNvSpPr/>
          <p:nvPr/>
        </p:nvSpPr>
        <p:spPr>
          <a:xfrm>
            <a:off x="7905160" y="3014388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0E5B15F-A7B8-6152-FAA4-66CB458A0020}"/>
              </a:ext>
            </a:extLst>
          </p:cNvPr>
          <p:cNvSpPr/>
          <p:nvPr/>
        </p:nvSpPr>
        <p:spPr>
          <a:xfrm>
            <a:off x="6530028" y="5555627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FC5BD8F-BB42-EF6C-C483-9B15B3729118}"/>
              </a:ext>
            </a:extLst>
          </p:cNvPr>
          <p:cNvSpPr/>
          <p:nvPr/>
        </p:nvSpPr>
        <p:spPr>
          <a:xfrm>
            <a:off x="2345591" y="5575248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FE67E18-F436-286C-D265-53D2C2B4E0BF}"/>
              </a:ext>
            </a:extLst>
          </p:cNvPr>
          <p:cNvSpPr/>
          <p:nvPr/>
        </p:nvSpPr>
        <p:spPr>
          <a:xfrm>
            <a:off x="7100588" y="1622707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6780E91-0169-A482-4830-E8B5BB40E97C}"/>
              </a:ext>
            </a:extLst>
          </p:cNvPr>
          <p:cNvSpPr/>
          <p:nvPr/>
        </p:nvSpPr>
        <p:spPr>
          <a:xfrm>
            <a:off x="1305932" y="1553515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7B4934B-680F-9304-510E-868D3CECD4D1}"/>
              </a:ext>
            </a:extLst>
          </p:cNvPr>
          <p:cNvSpPr/>
          <p:nvPr/>
        </p:nvSpPr>
        <p:spPr>
          <a:xfrm>
            <a:off x="173666" y="3529727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7CE23-9942-3502-5735-6E394F48C46C}"/>
              </a:ext>
            </a:extLst>
          </p:cNvPr>
          <p:cNvSpPr txBox="1"/>
          <p:nvPr/>
        </p:nvSpPr>
        <p:spPr>
          <a:xfrm>
            <a:off x="4494003" y="3083581"/>
            <a:ext cx="2431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ПРЕИМУЩЕСТВА</a:t>
            </a:r>
            <a:br>
              <a:rPr lang="ru-RU" sz="2400" b="1" dirty="0"/>
            </a:br>
            <a:r>
              <a:rPr lang="ru-RU" sz="2400" b="1" dirty="0"/>
              <a:t>КОМПАНИИ</a:t>
            </a:r>
            <a:br>
              <a:rPr lang="en-US" sz="2400" b="1" dirty="0"/>
            </a:br>
            <a:r>
              <a:rPr lang="ru-RU" sz="2400" b="1" dirty="0"/>
              <a:t> </a:t>
            </a:r>
            <a:r>
              <a:rPr lang="en-US" sz="2400" b="1" dirty="0"/>
              <a:t>SALUTE</a:t>
            </a:r>
            <a:endParaRPr lang="ru-R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8DC2D-BABC-D8CA-34DF-AD3E0EDCC7CF}"/>
              </a:ext>
            </a:extLst>
          </p:cNvPr>
          <p:cNvSpPr txBox="1"/>
          <p:nvPr/>
        </p:nvSpPr>
        <p:spPr>
          <a:xfrm>
            <a:off x="7905160" y="4216955"/>
            <a:ext cx="3444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222222"/>
                </a:solidFill>
              </a:rPr>
              <a:t>Отправка в день оплаты</a:t>
            </a:r>
            <a:endParaRPr lang="ru-RU" sz="2400" b="1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ADAFDF4-B748-3148-E5EB-2A9E40F13FD9}"/>
              </a:ext>
            </a:extLst>
          </p:cNvPr>
          <p:cNvSpPr/>
          <p:nvPr/>
        </p:nvSpPr>
        <p:spPr>
          <a:xfrm>
            <a:off x="7757569" y="4391372"/>
            <a:ext cx="159921" cy="138385"/>
          </a:xfrm>
          <a:prstGeom prst="ellipse">
            <a:avLst/>
          </a:prstGeom>
          <a:solidFill>
            <a:srgbClr val="00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68E89F5-A1CC-7166-D376-6F8C91279A78}"/>
              </a:ext>
            </a:extLst>
          </p:cNvPr>
          <p:cNvSpPr/>
          <p:nvPr/>
        </p:nvSpPr>
        <p:spPr>
          <a:xfrm rot="1467782">
            <a:off x="7047280" y="4153757"/>
            <a:ext cx="476362" cy="394008"/>
          </a:xfrm>
          <a:prstGeom prst="rightArrow">
            <a:avLst/>
          </a:prstGeom>
          <a:gradFill flip="none" rotWithShape="1">
            <a:gsLst>
              <a:gs pos="0">
                <a:srgbClr val="008FD5">
                  <a:shade val="30000"/>
                  <a:satMod val="115000"/>
                </a:srgbClr>
              </a:gs>
              <a:gs pos="50000">
                <a:srgbClr val="008FD5">
                  <a:shade val="67500"/>
                  <a:satMod val="115000"/>
                </a:srgbClr>
              </a:gs>
              <a:gs pos="100000">
                <a:srgbClr val="008FD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65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493</Words>
  <Application>Microsoft Office PowerPoint</Application>
  <PresentationFormat>Широкоэкранный</PresentationFormat>
  <Paragraphs>102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Aptos Narrow</vt:lpstr>
      <vt:lpstr>Arial</vt:lpstr>
      <vt:lpstr>Calibri</vt:lpstr>
      <vt:lpstr>Calibri Light</vt:lpstr>
      <vt:lpstr>Tahoma</vt:lpstr>
      <vt:lpstr>var(--ml-primary-fontfamily)</vt:lpstr>
      <vt:lpstr>Wingdings</vt:lpstr>
      <vt:lpstr>YS Text</vt:lpstr>
      <vt:lpstr>Тема Office</vt:lpstr>
      <vt:lpstr>Термографические медицинские принтеры HQ – высокое  качество медицинской визуализации </vt:lpstr>
      <vt:lpstr>Модель HQ-760DY Dry Imager</vt:lpstr>
      <vt:lpstr>ВЗАМЕН </vt:lpstr>
      <vt:lpstr>Особенности модели HQ-760DY Dry Imager  </vt:lpstr>
      <vt:lpstr>Габариты  HQ-760DY Dry Imager</vt:lpstr>
      <vt:lpstr>Особенности корпуса  HQ-760DY Dry Imager</vt:lpstr>
      <vt:lpstr>HQ-760DY Dry Imager</vt:lpstr>
      <vt:lpstr>HQ-760DY Dry Imager</vt:lpstr>
      <vt:lpstr>Презентация PowerPoint</vt:lpstr>
      <vt:lpstr>С нами уже сотрудничают более  200 клиник страны </vt:lpstr>
      <vt:lpstr>ООО «Салютэ-Сервис» г. Ульяновск, ул. Федерации д.63 8 (800) 511-65-38, 8 (8422) 58-16-00 Email: salute73@inbox.ru Telegram: https://t.me/salute073 Сайт: https://salute73.ru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Шапурина Ирина</dc:creator>
  <cp:lastModifiedBy>Шапурина Ирина</cp:lastModifiedBy>
  <cp:revision>21</cp:revision>
  <dcterms:created xsi:type="dcterms:W3CDTF">2025-04-15T10:55:29Z</dcterms:created>
  <dcterms:modified xsi:type="dcterms:W3CDTF">2025-07-01T06:01:33Z</dcterms:modified>
</cp:coreProperties>
</file>